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322" autoAdjust="0"/>
  </p:normalViewPr>
  <p:slideViewPr>
    <p:cSldViewPr>
      <p:cViewPr varScale="1">
        <p:scale>
          <a:sx n="72" d="100"/>
          <a:sy n="72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F03852E-F33E-4627-8229-2CE54629F6F6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1C90027-1B08-45CF-BEDF-7CC925C23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4A69F5-2443-4CE0-841E-DE93435AE9A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Different Types of Robots (Discussion: include student examples) </a:t>
            </a:r>
          </a:p>
          <a:p>
            <a:endParaRPr lang="en-US" smtClean="0"/>
          </a:p>
          <a:p>
            <a:r>
              <a:rPr lang="en-US" smtClean="0"/>
              <a:t>Dangerous work, Dull (repetitive) work, Delicate (precision) work, Dirty work (hostile environments, beyond human capability), etc.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EA6348-A62C-428B-85FE-9243010D455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NXT: Our Robotics Technology of Choice</a:t>
            </a:r>
          </a:p>
          <a:p>
            <a:endParaRPr lang="en-US" smtClean="0"/>
          </a:p>
          <a:p>
            <a:r>
              <a:rPr lang="en-US" smtClean="0"/>
              <a:t>o Ask how many students have worked with Lego </a:t>
            </a:r>
          </a:p>
          <a:p>
            <a:r>
              <a:rPr lang="en-US" smtClean="0"/>
              <a:t>	§ Lego is the </a:t>
            </a:r>
            <a:r>
              <a:rPr lang="en-US" i="1" smtClean="0"/>
              <a:t>"manufacturer</a:t>
            </a:r>
            <a:r>
              <a:rPr lang="en-US" smtClean="0"/>
              <a:t>" of the NXT (first robot characteristic)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o Explain we will explore hardware vs firmware vs software in future lessons </a:t>
            </a:r>
          </a:p>
          <a:p>
            <a:pPr lvl="1"/>
            <a:r>
              <a:rPr lang="en-US" smtClean="0"/>
              <a:t>§ Hardware – what you can touch </a:t>
            </a:r>
          </a:p>
          <a:p>
            <a:pPr lvl="1"/>
            <a:r>
              <a:rPr lang="en-US" smtClean="0"/>
              <a:t>§ Software – instructions programmer (student) gives robot </a:t>
            </a:r>
          </a:p>
          <a:p>
            <a:pPr lvl="1"/>
            <a:r>
              <a:rPr lang="en-US" smtClean="0"/>
              <a:t>§ Firmware – instructions manufacturer (Lego) gives robot </a:t>
            </a:r>
          </a:p>
          <a:p>
            <a:endParaRPr lang="en-US" smtClean="0"/>
          </a:p>
          <a:p>
            <a:r>
              <a:rPr lang="en-US" smtClean="0"/>
              <a:t>o We’ll be focusing on the hardware for the next few lessons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453BB7-6B68-490A-8270-1C06175FA11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r>
              <a:rPr lang="en-US" smtClean="0"/>
              <a:t>o Hardware includes tradition Lego building pieces </a:t>
            </a:r>
            <a:r>
              <a:rPr lang="en-US" u="sng" smtClean="0"/>
              <a:t>plus</a:t>
            </a:r>
            <a:r>
              <a:rPr lang="en-US" smtClean="0"/>
              <a:t> NXT parts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94482E-3D0F-43B9-B078-F67E296A430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r>
              <a:rPr lang="en-US" smtClean="0"/>
              <a:t>§ NXT sensors (light, touch, sound, ultrasonic) </a:t>
            </a:r>
          </a:p>
          <a:p>
            <a:r>
              <a:rPr lang="en-US" smtClean="0"/>
              <a:t>· Have students compare these to human senses </a:t>
            </a:r>
          </a:p>
          <a:p>
            <a:r>
              <a:rPr lang="en-US" smtClean="0"/>
              <a:t>· These are how NXT robots “</a:t>
            </a:r>
            <a:r>
              <a:rPr lang="en-US" i="1" smtClean="0"/>
              <a:t>sense their environment</a:t>
            </a:r>
            <a:r>
              <a:rPr lang="en-US" smtClean="0"/>
              <a:t>” (second robot characteristic)</a:t>
            </a:r>
          </a:p>
          <a:p>
            <a:endParaRPr lang="en-US" smtClean="0"/>
          </a:p>
          <a:p>
            <a:r>
              <a:rPr lang="en-US" smtClean="0"/>
              <a:t>§ NXT motors </a:t>
            </a:r>
          </a:p>
          <a:p>
            <a:r>
              <a:rPr lang="en-US" smtClean="0"/>
              <a:t>· Have students compare these to human capabilities (muscles) </a:t>
            </a:r>
          </a:p>
          <a:p>
            <a:r>
              <a:rPr lang="en-US" smtClean="0"/>
              <a:t>· These are one way NXT robots “</a:t>
            </a:r>
            <a:r>
              <a:rPr lang="en-US" i="1" smtClean="0"/>
              <a:t>respond to instructions</a:t>
            </a:r>
            <a:r>
              <a:rPr lang="en-US" smtClean="0"/>
              <a:t>” (third robot characteristic)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A9FB6F-BA4E-4373-B8C1-EF4B803CA62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§ NXT “brick” </a:t>
            </a:r>
          </a:p>
          <a:p>
            <a:r>
              <a:rPr lang="en-US" smtClean="0"/>
              <a:t>· Have students compare these to human capabilities (brain) </a:t>
            </a:r>
          </a:p>
          <a:p>
            <a:r>
              <a:rPr lang="en-US" smtClean="0"/>
              <a:t>· Controls motors, lights and LCD screen based on instructions and sensory input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 NXT – Although Lego, not just a toy </a:t>
            </a:r>
          </a:p>
          <a:p>
            <a:pPr lvl="1"/>
            <a:r>
              <a:rPr lang="en-US" smtClean="0"/>
              <a:t>§ Show video examples of Rubik’s Cube Solver, Sudoku Solver and Portrait drawing NXT</a:t>
            </a:r>
          </a:p>
          <a:p>
            <a:pPr lvl="2"/>
            <a:r>
              <a:rPr lang="en-US" smtClean="0"/>
              <a:t>· Exact same hardware as students will use in class </a:t>
            </a:r>
          </a:p>
          <a:p>
            <a:pPr lvl="2"/>
            <a:r>
              <a:rPr lang="en-US" smtClean="0"/>
              <a:t>· Point out brick, motors and sensors in videos </a:t>
            </a:r>
          </a:p>
          <a:p>
            <a:pPr lvl="2"/>
            <a:r>
              <a:rPr lang="en-US" smtClean="0"/>
              <a:t>· More complex software than students will start with, but all within reach in advanced classes</a:t>
            </a:r>
          </a:p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ACE4F4-CD23-4038-9C63-C5514BD8965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ED84-6861-42B8-9440-5B1D7FEA344F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3AAE-AB73-463C-9FF6-E1AF93B5D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3E47-6FBD-4082-83E6-7F98AEF70DBB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815A-8446-4050-85A3-FDCB48B5C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CF7E-BDBF-414F-8456-98997F7F48B8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3567-1365-4825-8999-CA4F94040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46238"/>
            <a:ext cx="39624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46238"/>
            <a:ext cx="39624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B933-14AB-4755-8AD3-01D3D6535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1DB6-676D-4E53-95E9-A9347CAA95F2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EA19-8311-447E-9156-CD85588ED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10E9-0427-4537-93D7-4E66156763F8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9B7B-17B5-49A1-9437-2A1C8252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2997-7549-42F9-A92D-82E50398182D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C2E2-9FD3-4D07-A9D5-AC12CF2BA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9243-FC42-4579-936F-8BD87FD1E44A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9374-A711-493C-973F-2BBCF7A5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7A04-FACB-454B-BB24-B88682285FCE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7A8C1-5E0C-4EBD-BD1B-7283A5101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6D6F-F7C7-45D1-B7E6-7A13392E1BCB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035D-E74F-4A80-AA4B-45DB6930F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0FAF-CD3C-4217-AF82-BA36AB942F79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9768-31EC-4783-BDF6-E30CE8925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DD6A-7D42-4738-826D-8AA8D3ECB162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9E49-365C-4465-AAAB-57DAE8E4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932C14E-1F20-4C6D-8373-CA2A93777FCA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86B771E-65CC-415F-8B60-9F457A45E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7" r:id="rId9"/>
    <p:sldLayoutId id="2147483845" r:id="rId10"/>
    <p:sldLayoutId id="2147483846" r:id="rId11"/>
    <p:sldLayoutId id="21474838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_ogQuLdEcBY&amp;feature=player_embedded" TargetMode="External"/><Relationship Id="rId3" Type="http://schemas.openxmlformats.org/officeDocument/2006/relationships/hyperlink" Target="http://www.youtube.com/watch?v=5fAn5A0HbhU&amp;feature=player_embedded" TargetMode="External"/><Relationship Id="rId7" Type="http://schemas.openxmlformats.org/officeDocument/2006/relationships/hyperlink" Target="http://www.youtube.com/watch?v=Mp8Y2yjV4f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feature=player_detailpage&amp;v=-KQcUo3JVUs" TargetMode="External"/><Relationship Id="rId5" Type="http://schemas.openxmlformats.org/officeDocument/2006/relationships/hyperlink" Target="http://www.youtube.com/watch?feature=player_detailpage&amp;v=_lbp0ueqHFs" TargetMode="External"/><Relationship Id="rId4" Type="http://schemas.openxmlformats.org/officeDocument/2006/relationships/hyperlink" Target="http://www.youtube.com/watch?feature=player_detailpage&amp;v=qTq2V1aPAp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 to NXT</a:t>
            </a:r>
            <a:br>
              <a:rPr lang="en-US" dirty="0" smtClean="0"/>
            </a:br>
            <a:r>
              <a:rPr lang="en-US" dirty="0" smtClean="0"/>
              <a:t>U1C2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47700"/>
            <a:ext cx="7851648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1.2.2 </a:t>
            </a:r>
            <a:r>
              <a:rPr lang="en-US" sz="6000" dirty="0" smtClean="0"/>
              <a:t>Introduction to NXT</a:t>
            </a: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854950" cy="3609975"/>
          </a:xfrm>
        </p:spPr>
        <p:txBody>
          <a:bodyPr/>
          <a:lstStyle/>
          <a:p>
            <a:pPr marR="0" algn="l" eaLnBrk="1" hangingPunct="1"/>
            <a:r>
              <a:rPr lang="en-US" sz="2400" b="1" smtClean="0">
                <a:solidFill>
                  <a:schemeClr val="bg1"/>
                </a:solidFill>
              </a:rPr>
              <a:t>Overview:</a:t>
            </a:r>
          </a:p>
          <a:p>
            <a:pPr marR="0" algn="l" eaLnBrk="1" hangingPunct="1"/>
            <a:r>
              <a:rPr lang="en-US" sz="2400" smtClean="0">
                <a:solidFill>
                  <a:schemeClr val="bg1"/>
                </a:solidFill>
              </a:rPr>
              <a:t>The goal of this lesson is to transition from discussing robots in general to the specifics of NXT robot.</a:t>
            </a:r>
          </a:p>
          <a:p>
            <a:pPr marR="0" algn="l"/>
            <a:endParaRPr lang="en-US" sz="2400" smtClean="0">
              <a:solidFill>
                <a:schemeClr val="bg1"/>
              </a:solidFill>
            </a:endParaRPr>
          </a:p>
          <a:p>
            <a:pPr marR="0" algn="l" eaLnBrk="1" hangingPunct="1"/>
            <a:r>
              <a:rPr lang="en-US" sz="2400" b="1" smtClean="0">
                <a:solidFill>
                  <a:schemeClr val="bg1"/>
                </a:solidFill>
              </a:rPr>
              <a:t>Objectives:</a:t>
            </a:r>
          </a:p>
          <a:p>
            <a:pPr marR="0" algn="l" eaLnBrk="1" hangingPunct="1"/>
            <a:r>
              <a:rPr lang="en-US" sz="2400" smtClean="0">
                <a:solidFill>
                  <a:schemeClr val="bg1"/>
                </a:solidFill>
              </a:rPr>
              <a:t>Students will be able to:</a:t>
            </a:r>
          </a:p>
          <a:p>
            <a:pPr marR="0" algn="l"/>
            <a:r>
              <a:rPr lang="en-US" sz="2400" smtClean="0">
                <a:solidFill>
                  <a:schemeClr val="bg1"/>
                </a:solidFill>
              </a:rPr>
              <a:t>1.	Name the robotics system used in this class and its manufacturer</a:t>
            </a:r>
          </a:p>
          <a:p>
            <a:pPr marR="0" algn="l"/>
            <a:r>
              <a:rPr lang="en-US" sz="2400" smtClean="0">
                <a:solidFill>
                  <a:schemeClr val="bg1"/>
                </a:solidFill>
              </a:rPr>
              <a:t>2.	Describe the four sensing capabilities of this system</a:t>
            </a:r>
          </a:p>
          <a:p>
            <a:pPr marR="0" algn="l"/>
            <a:r>
              <a:rPr lang="en-US" sz="2400" smtClean="0">
                <a:solidFill>
                  <a:schemeClr val="bg1"/>
                </a:solidFill>
              </a:rPr>
              <a:t>3.	Describe how this system responds to instructions</a:t>
            </a:r>
          </a:p>
          <a:p>
            <a:pPr marR="0" algn="l"/>
            <a:r>
              <a:rPr lang="en-US" sz="2400" smtClean="0">
                <a:solidFill>
                  <a:schemeClr val="bg1"/>
                </a:solidFill>
              </a:rPr>
              <a:t>4.	List examples of complex robots built with this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smtClean="0"/>
              <a:t>Many Different Types of Robots</a:t>
            </a:r>
          </a:p>
        </p:txBody>
      </p:sp>
      <p:pic>
        <p:nvPicPr>
          <p:cNvPr id="7171" name="Picture 11" descr="sandstorm"/>
          <p:cNvPicPr>
            <a:picLocks noChangeAspect="1" noChangeArrowheads="1"/>
          </p:cNvPicPr>
          <p:nvPr/>
        </p:nvPicPr>
        <p:blipFill>
          <a:blip r:embed="rId3" cstate="print">
            <a:lum bright="-8000" contrast="14000"/>
          </a:blip>
          <a:srcRect t="11845" b="1631"/>
          <a:stretch>
            <a:fillRect/>
          </a:stretch>
        </p:blipFill>
        <p:spPr bwMode="auto">
          <a:xfrm>
            <a:off x="2743200" y="4724400"/>
            <a:ext cx="2519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snakerob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05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6627813" y="5449888"/>
            <a:ext cx="13477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>
                <a:solidFill>
                  <a:schemeClr val="accent2"/>
                </a:solidFill>
                <a:latin typeface="Constantia" pitchFamily="18" charset="0"/>
              </a:rPr>
              <a:t>Snake Robot</a:t>
            </a:r>
            <a:endParaRPr lang="en-US">
              <a:latin typeface="Constantia" pitchFamily="18" charset="0"/>
            </a:endParaRPr>
          </a:p>
        </p:txBody>
      </p:sp>
      <p:pic>
        <p:nvPicPr>
          <p:cNvPr id="7174" name="Picture 16" descr="crusherrobot"/>
          <p:cNvPicPr>
            <a:picLocks noChangeAspect="1" noChangeArrowheads="1"/>
          </p:cNvPicPr>
          <p:nvPr/>
        </p:nvPicPr>
        <p:blipFill>
          <a:blip r:embed="rId5" cstate="print"/>
          <a:srcRect l="972" t="1015" r="3961" b="1447"/>
          <a:stretch>
            <a:fillRect/>
          </a:stretch>
        </p:blipFill>
        <p:spPr bwMode="auto">
          <a:xfrm>
            <a:off x="7010400" y="1371600"/>
            <a:ext cx="15430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7" descr="sixleggedrobot"/>
          <p:cNvPicPr>
            <a:picLocks noChangeAspect="1" noChangeArrowheads="1"/>
          </p:cNvPicPr>
          <p:nvPr/>
        </p:nvPicPr>
        <p:blipFill>
          <a:blip r:embed="rId6" cstate="print"/>
          <a:srcRect t="12122"/>
          <a:stretch>
            <a:fillRect/>
          </a:stretch>
        </p:blipFill>
        <p:spPr bwMode="auto">
          <a:xfrm>
            <a:off x="762000" y="4572000"/>
            <a:ext cx="1238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8" descr="spinningrob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2514600"/>
            <a:ext cx="15351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9" descr="walkingrobot"/>
          <p:cNvPicPr>
            <a:picLocks noChangeAspect="1" noChangeArrowheads="1"/>
          </p:cNvPicPr>
          <p:nvPr/>
        </p:nvPicPr>
        <p:blipFill>
          <a:blip r:embed="rId8" cstate="print"/>
          <a:srcRect l="17390" r="17392"/>
          <a:stretch>
            <a:fillRect/>
          </a:stretch>
        </p:blipFill>
        <p:spPr bwMode="auto">
          <a:xfrm>
            <a:off x="609600" y="1981200"/>
            <a:ext cx="114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5" descr="robotar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1752600"/>
            <a:ext cx="15509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helicopterrobot"/>
          <p:cNvPicPr>
            <a:picLocks noChangeAspect="1" noChangeArrowheads="1"/>
          </p:cNvPicPr>
          <p:nvPr/>
        </p:nvPicPr>
        <p:blipFill>
          <a:blip r:embed="rId10" cstate="print">
            <a:lum bright="24000" contrast="32000"/>
          </a:blip>
          <a:srcRect l="14098" t="8818" r="21913" b="44823"/>
          <a:stretch>
            <a:fillRect/>
          </a:stretch>
        </p:blipFill>
        <p:spPr bwMode="auto">
          <a:xfrm>
            <a:off x="6172200" y="3200400"/>
            <a:ext cx="25733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NXT Robotics Platform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733800" y="2133600"/>
          <a:ext cx="3962400" cy="3560763"/>
        </p:xfrm>
        <a:graphic>
          <a:graphicData uri="http://schemas.openxmlformats.org/presentationml/2006/ole">
            <p:oleObj spid="_x0000_s1026" name="Image" r:id="rId4" imgW="5015873" imgH="4507937" progId="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2667000"/>
            <a:ext cx="2730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onstantia" pitchFamily="18" charset="0"/>
              </a:rPr>
              <a:t> NXT Hardware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onstantia" pitchFamily="18" charset="0"/>
              </a:rPr>
              <a:t> NXT Firmware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onstantia" pitchFamily="18" charset="0"/>
              </a:rPr>
              <a:t> NXT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chemeClr val="accent2"/>
                </a:solidFill>
              </a:rPr>
              <a:t>Building</a:t>
            </a:r>
            <a:r>
              <a:rPr lang="en-US" sz="3800" smtClean="0"/>
              <a:t/>
            </a:r>
            <a:br>
              <a:rPr lang="en-US" sz="3800" smtClean="0"/>
            </a:br>
            <a:r>
              <a:rPr lang="en-US" sz="2900" i="1" smtClean="0"/>
              <a:t>LEGO</a:t>
            </a:r>
            <a:r>
              <a:rPr lang="en-US" sz="2900" i="1" baseline="30000" smtClean="0"/>
              <a:t>®</a:t>
            </a:r>
            <a:r>
              <a:rPr lang="en-US" sz="2900" i="1" smtClean="0"/>
              <a:t> Pieces</a:t>
            </a:r>
          </a:p>
        </p:txBody>
      </p:sp>
      <p:pic>
        <p:nvPicPr>
          <p:cNvPr id="8195" name="Picture 49" descr="DSC05837"/>
          <p:cNvPicPr>
            <a:picLocks noChangeAspect="1" noChangeArrowheads="1"/>
          </p:cNvPicPr>
          <p:nvPr/>
        </p:nvPicPr>
        <p:blipFill>
          <a:blip r:embed="rId3" cstate="print"/>
          <a:srcRect l="3751" t="15021" b="11543"/>
          <a:stretch>
            <a:fillRect/>
          </a:stretch>
        </p:blipFill>
        <p:spPr bwMode="auto">
          <a:xfrm>
            <a:off x="1639888" y="2133600"/>
            <a:ext cx="586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Building</a:t>
            </a:r>
            <a:r>
              <a:rPr lang="en-US" smtClean="0"/>
              <a:t>  </a:t>
            </a:r>
            <a:r>
              <a:rPr lang="en-US" sz="3300" i="1" smtClean="0"/>
              <a:t>LEGO</a:t>
            </a:r>
            <a:r>
              <a:rPr lang="en-US" sz="3300" i="1" baseline="30000" smtClean="0"/>
              <a:t>® </a:t>
            </a:r>
            <a:r>
              <a:rPr lang="en-US" sz="3300" i="1" smtClean="0"/>
              <a:t>Motors and Sensors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6000"/>
          </a:blip>
          <a:srcRect l="29814" t="5043" r="3777" b="30957"/>
          <a:stretch>
            <a:fillRect/>
          </a:stretch>
        </p:blipFill>
        <p:spPr>
          <a:xfrm>
            <a:off x="2057400" y="1905000"/>
            <a:ext cx="5164138" cy="2895600"/>
          </a:xfrm>
          <a:ln w="25400">
            <a:solidFill>
              <a:schemeClr val="tx1"/>
            </a:solidFill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 contrast="34000"/>
          </a:blip>
          <a:srcRect l="17439" t="12692" r="19347" b="19615"/>
          <a:stretch>
            <a:fillRect/>
          </a:stretch>
        </p:blipFill>
        <p:spPr bwMode="auto">
          <a:xfrm>
            <a:off x="2066925" y="3876675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Motors</a:t>
            </a: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524000" y="2362200"/>
            <a:ext cx="609600" cy="4572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1752600" y="2209800"/>
            <a:ext cx="1600200" cy="3810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1752600" y="2057400"/>
            <a:ext cx="2743200" cy="762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3886200" y="54102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Sound Sensor</a:t>
            </a: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flipH="1" flipV="1">
            <a:off x="4419600" y="4648200"/>
            <a:ext cx="228600" cy="7620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5867400" y="50292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Touch Sensor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7315200" y="20574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Light Sensor</a:t>
            </a:r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 flipH="1">
            <a:off x="6781800" y="2514600"/>
            <a:ext cx="609600" cy="3810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H="1" flipV="1">
            <a:off x="5791200" y="4114800"/>
            <a:ext cx="685800" cy="9144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17"/>
          <p:cNvSpPr txBox="1">
            <a:spLocks noChangeArrowheads="1"/>
          </p:cNvSpPr>
          <p:nvPr/>
        </p:nvSpPr>
        <p:spPr bwMode="auto">
          <a:xfrm>
            <a:off x="1066800" y="4953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Ultrasonic Sensor</a:t>
            </a:r>
          </a:p>
        </p:txBody>
      </p:sp>
      <p:sp>
        <p:nvSpPr>
          <p:cNvPr id="9232" name="Line 19"/>
          <p:cNvSpPr>
            <a:spLocks noChangeShapeType="1"/>
          </p:cNvSpPr>
          <p:nvPr/>
        </p:nvSpPr>
        <p:spPr bwMode="auto">
          <a:xfrm flipV="1">
            <a:off x="1600200" y="4495800"/>
            <a:ext cx="533400" cy="4572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chemeClr val="accent2"/>
                </a:solidFill>
              </a:rPr>
              <a:t>Building</a:t>
            </a:r>
            <a:r>
              <a:rPr lang="en-US" sz="3800" smtClean="0"/>
              <a:t>  </a:t>
            </a:r>
            <a:r>
              <a:rPr lang="en-US" sz="2900" i="1" smtClean="0"/>
              <a:t>LEGO</a:t>
            </a:r>
            <a:r>
              <a:rPr lang="en-US" sz="2900" i="1" baseline="30000" smtClean="0"/>
              <a:t>®</a:t>
            </a:r>
            <a:r>
              <a:rPr lang="en-US" sz="2900" i="1" smtClean="0"/>
              <a:t> NXT</a:t>
            </a:r>
          </a:p>
        </p:txBody>
      </p:sp>
      <p:pic>
        <p:nvPicPr>
          <p:cNvPr id="10243" name="Picture 4" descr="RCX3p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>
          <a:xfrm>
            <a:off x="3176588" y="2057400"/>
            <a:ext cx="2944812" cy="2533650"/>
          </a:xfrm>
          <a:ln w="25400">
            <a:solidFill>
              <a:schemeClr val="tx1"/>
            </a:solidFill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781800" y="13716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Sensor Input Ports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066800" y="38862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Motor Output Ports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705600" y="38862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Navigation Buttons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219200" y="13716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LCD Display Screen</a:t>
            </a: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V="1">
            <a:off x="2133600" y="3657600"/>
            <a:ext cx="1371600" cy="3810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V="1">
            <a:off x="2209800" y="3810000"/>
            <a:ext cx="1524000" cy="6096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V="1">
            <a:off x="2209800" y="3962400"/>
            <a:ext cx="1752600" cy="8382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V="1">
            <a:off x="4343400" y="4267200"/>
            <a:ext cx="0" cy="10668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5638800" y="1905000"/>
            <a:ext cx="1066800" cy="5334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2438400" y="2057400"/>
            <a:ext cx="2209800" cy="5334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H="1" flipV="1">
            <a:off x="4800600" y="3276600"/>
            <a:ext cx="1828800" cy="7620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2600325" y="5381625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USB connection socket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mtClean="0"/>
              <a:t>Lego: Not Just a Toy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Rubik’s Cube Solver  (3:00)</a:t>
            </a:r>
          </a:p>
          <a:p>
            <a:pPr lvl="1" eaLnBrk="1" hangingPunct="1">
              <a:defRPr/>
            </a:pPr>
            <a:r>
              <a:rPr lang="en-US" sz="1600" dirty="0" smtClean="0">
                <a:hlinkClick r:id="rId3"/>
              </a:rPr>
              <a:t>http://www.youtube.com/watch?v=5fAn5A0HbhU&amp;feature=player_embedded#</a:t>
            </a:r>
            <a:endParaRPr lang="en-US" sz="1600" dirty="0" smtClean="0"/>
          </a:p>
          <a:p>
            <a:pPr>
              <a:defRPr/>
            </a:pPr>
            <a:r>
              <a:rPr lang="en-US" sz="2400" dirty="0" err="1" smtClean="0"/>
              <a:t>CubeStormer</a:t>
            </a:r>
            <a:r>
              <a:rPr lang="en-US" sz="2400" dirty="0" smtClean="0"/>
              <a:t> II "The Ultimate Cube Solver”  (3:08)</a:t>
            </a:r>
          </a:p>
          <a:p>
            <a:pPr marL="622300" lvl="1" indent="-225425" eaLnBrk="1" hangingPunct="1">
              <a:defRPr/>
            </a:pPr>
            <a:r>
              <a:rPr lang="en-US" sz="1600" u="sng" dirty="0" smtClean="0">
                <a:hlinkClick r:id="rId4"/>
              </a:rPr>
              <a:t>http://www.youtube.com/watch?feature=player_detailpage&amp;v=qTq2V1aPAp8</a:t>
            </a:r>
            <a:r>
              <a:rPr lang="en-US" sz="1600" u="sng" dirty="0" smtClean="0"/>
              <a:t> </a:t>
            </a:r>
            <a:endParaRPr lang="en-US" sz="1600" dirty="0" smtClean="0"/>
          </a:p>
          <a:p>
            <a:pPr marL="292100" indent="-292100" eaLnBrk="1" hangingPunct="1">
              <a:tabLst>
                <a:tab pos="622300" algn="l"/>
              </a:tabLst>
              <a:defRPr/>
            </a:pPr>
            <a:r>
              <a:rPr lang="en-US" sz="2400" dirty="0" smtClean="0"/>
              <a:t>Lego </a:t>
            </a:r>
            <a:r>
              <a:rPr lang="en-US" sz="2400" dirty="0" err="1" smtClean="0"/>
              <a:t>Mindstorms</a:t>
            </a:r>
            <a:r>
              <a:rPr lang="en-US" sz="2400" dirty="0" smtClean="0"/>
              <a:t> Robots   (5:20) 	</a:t>
            </a:r>
            <a:r>
              <a:rPr lang="en-US" sz="1600" u="sng" dirty="0" smtClean="0">
                <a:hlinkClick r:id="rId5"/>
              </a:rPr>
              <a:t>http://www.youtube.com/watch?feature=player_detailpage&amp;v=_lbp0ueqHFs</a:t>
            </a:r>
            <a:endParaRPr lang="en-US" sz="1400" u="sng" dirty="0" smtClean="0"/>
          </a:p>
          <a:p>
            <a:pPr marL="292100" indent="-292100" eaLnBrk="1" hangingPunct="1">
              <a:tabLst>
                <a:tab pos="622300" algn="l"/>
              </a:tabLst>
              <a:defRPr/>
            </a:pPr>
            <a:r>
              <a:rPr lang="en-US" sz="2400" dirty="0" smtClean="0"/>
              <a:t>LEGO NXT Balancing Road </a:t>
            </a:r>
            <a:r>
              <a:rPr lang="en-US" sz="2400" dirty="0" err="1" smtClean="0"/>
              <a:t>TwoWheels</a:t>
            </a:r>
            <a:r>
              <a:rPr lang="en-US" sz="2400" dirty="0" smtClean="0"/>
              <a:t> Robot (4:37)</a:t>
            </a:r>
          </a:p>
          <a:p>
            <a:pPr marL="396875" indent="-396875" algn="r" eaLnBrk="1" hangingPunct="1">
              <a:buFont typeface="Wingdings 2" pitchFamily="18" charset="2"/>
              <a:buNone/>
              <a:tabLst>
                <a:tab pos="622300" algn="l"/>
              </a:tabLst>
              <a:defRPr/>
            </a:pPr>
            <a:r>
              <a:rPr lang="en-US" sz="1800" dirty="0" smtClean="0">
                <a:hlinkClick r:id="rId6"/>
              </a:rPr>
              <a:t>http://www.youtube.com/watch?feature=player_detailpage&amp;v=-KQcUo3JVUs</a:t>
            </a:r>
            <a:r>
              <a:rPr lang="en-US" sz="1800" dirty="0" smtClean="0"/>
              <a:t> </a:t>
            </a:r>
          </a:p>
          <a:p>
            <a:pPr eaLnBrk="1" hangingPunct="1">
              <a:defRPr/>
            </a:pPr>
            <a:r>
              <a:rPr lang="en-US" sz="2400" dirty="0" smtClean="0"/>
              <a:t>Sudoku Solver (4:06)</a:t>
            </a:r>
          </a:p>
          <a:p>
            <a:pPr lvl="1" eaLnBrk="1" hangingPunct="1">
              <a:defRPr/>
            </a:pPr>
            <a:r>
              <a:rPr lang="en-US" sz="2000" dirty="0" smtClean="0">
                <a:hlinkClick r:id="rId7"/>
              </a:rPr>
              <a:t>http://www.youtube.com/watch?v=Mp8Y2yjV4fU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Portrayer  (1:42)</a:t>
            </a:r>
          </a:p>
          <a:p>
            <a:pPr lvl="1" eaLnBrk="1" hangingPunct="1">
              <a:defRPr/>
            </a:pPr>
            <a:r>
              <a:rPr lang="en-US" sz="1600" dirty="0" smtClean="0">
                <a:hlinkClick r:id="rId8"/>
              </a:rPr>
              <a:t>http://www.youtube.com/watch?v=_ogQuLdEcBY&amp;feature=player_embedded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6372</TotalTime>
  <Words>357</Words>
  <Application>Microsoft Office PowerPoint</Application>
  <PresentationFormat>On-screen Show (4:3)</PresentationFormat>
  <Paragraphs>79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Flow</vt:lpstr>
      <vt:lpstr>Image</vt:lpstr>
      <vt:lpstr>Introduction to NXT U1C2 </vt:lpstr>
      <vt:lpstr>1.2.2 Introduction to NXT</vt:lpstr>
      <vt:lpstr>Many Different Types of Robots</vt:lpstr>
      <vt:lpstr>NXT Robotics Platform</vt:lpstr>
      <vt:lpstr>Building LEGO® Pieces</vt:lpstr>
      <vt:lpstr>Building  LEGO® Motors and Sensors</vt:lpstr>
      <vt:lpstr>Building  LEGO® NXT</vt:lpstr>
      <vt:lpstr>Lego: Not Just a Toy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CHS Robotics</dc:title>
  <dc:creator>Randy</dc:creator>
  <cp:lastModifiedBy>BESD</cp:lastModifiedBy>
  <cp:revision>26</cp:revision>
  <dcterms:created xsi:type="dcterms:W3CDTF">2009-09-24T23:20:05Z</dcterms:created>
  <dcterms:modified xsi:type="dcterms:W3CDTF">2013-02-04T16:48:30Z</dcterms:modified>
</cp:coreProperties>
</file>